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sldIdLst>
    <p:sldId id="257" r:id="rId2"/>
    <p:sldId id="271" r:id="rId3"/>
    <p:sldId id="258" r:id="rId4"/>
    <p:sldId id="266" r:id="rId5"/>
    <p:sldId id="277" r:id="rId6"/>
    <p:sldId id="279" r:id="rId7"/>
    <p:sldId id="278" r:id="rId8"/>
    <p:sldId id="280" r:id="rId9"/>
    <p:sldId id="263" r:id="rId10"/>
    <p:sldId id="269" r:id="rId11"/>
    <p:sldId id="264" r:id="rId12"/>
    <p:sldId id="272" r:id="rId13"/>
    <p:sldId id="265" r:id="rId14"/>
    <p:sldId id="273" r:id="rId15"/>
    <p:sldId id="274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2CBA6F-3691-86C1-A2AB-34C51214C107}" v="1064" dt="2022-04-11T20:32:32.944"/>
    <p1510:client id="{B3066ACA-6C9F-D6D9-6B71-C5753A1DD11D}" v="6" dt="2022-04-11T20:40:54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0"/>
    <p:restoredTop sz="94645"/>
  </p:normalViewPr>
  <p:slideViewPr>
    <p:cSldViewPr snapToGrid="0" snapToObjects="1">
      <p:cViewPr>
        <p:scale>
          <a:sx n="107" d="100"/>
          <a:sy n="107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7BCC8-A3E0-458C-9E09-99DBBAADBD79}" type="datetimeFigureOut"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06A29-CAC6-4F04-BC49-61723881A68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06A29-CAC6-4F04-BC49-61723881A68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6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06A29-CAC6-4F04-BC49-61723881A680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3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4AA2-2339-8546-BDA3-83D57E515C63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62AD-1449-9143-8F26-15D729BEA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563" y="652812"/>
            <a:ext cx="6717956" cy="3060442"/>
          </a:xfrm>
        </p:spPr>
        <p:txBody>
          <a:bodyPr>
            <a:normAutofit/>
          </a:bodyPr>
          <a:lstStyle/>
          <a:p>
            <a:pPr algn="l">
              <a:lnSpc>
                <a:spcPts val="6000"/>
              </a:lnSpc>
            </a:pPr>
            <a:r>
              <a:rPr lang="en-US" sz="4000" b="1" dirty="0">
                <a:latin typeface="Avenir Heavy"/>
              </a:rPr>
              <a:t>Program Vitality</a:t>
            </a: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6563" y="3948021"/>
            <a:ext cx="671795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r>
              <a:rPr lang="en-US" dirty="0">
                <a:latin typeface="Avenir Book"/>
              </a:rPr>
              <a:t>Achieving the Dream – Site Visit</a:t>
            </a:r>
          </a:p>
          <a:p>
            <a:pPr algn="l">
              <a:lnSpc>
                <a:spcPts val="2800"/>
              </a:lnSpc>
            </a:pPr>
            <a:r>
              <a:rPr lang="en-US" dirty="0">
                <a:latin typeface="Avenir Book"/>
              </a:rPr>
              <a:t>April 14, 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381" y="2911951"/>
            <a:ext cx="2217683" cy="149139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106563" y="3791509"/>
            <a:ext cx="6396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394" y="1"/>
            <a:ext cx="3682313" cy="6858000"/>
          </a:xfrm>
        </p:spPr>
        <p:txBody>
          <a:bodyPr/>
          <a:lstStyle/>
          <a:p>
            <a:r>
              <a:rPr lang="en-US" b="1" dirty="0">
                <a:latin typeface="Avenir Heavy"/>
              </a:rPr>
              <a:t>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057" y="0"/>
            <a:ext cx="7078474" cy="6858000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Avenir Heavy"/>
                <a:ea typeface="+mn-lt"/>
                <a:cs typeface="+mn-lt"/>
              </a:rPr>
              <a:t>What measures are most important for understanding the health of a program? </a:t>
            </a:r>
            <a:endParaRPr lang="en-US">
              <a:cs typeface="Calibri" panose="020F0502020204030204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latin typeface="Avenir Heavy"/>
                <a:ea typeface="+mn-lt"/>
                <a:cs typeface="+mn-lt"/>
              </a:rPr>
              <a:t>Do the current metrics capture the key elements of a program?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Avenir Heavy"/>
                <a:ea typeface="+mn-lt"/>
                <a:cs typeface="+mn-lt"/>
              </a:rPr>
              <a:t>What additional metrics should be prioritized?  How would they be used?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Avenir Heavy"/>
                <a:ea typeface="+mn-lt"/>
                <a:cs typeface="+mn-lt"/>
              </a:rPr>
              <a:t>What other sources of evidence should a program triangulate in?</a:t>
            </a:r>
            <a:endParaRPr lang="en-US" sz="4000">
              <a:latin typeface="Avenir Heavy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326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013" y="2934436"/>
            <a:ext cx="8708572" cy="11951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ts val="4300"/>
              </a:lnSpc>
            </a:pPr>
            <a:r>
              <a:rPr lang="en-US" sz="4000" spc="300" dirty="0">
                <a:solidFill>
                  <a:schemeClr val="bg1"/>
                </a:solidFill>
                <a:latin typeface="Gotham Black"/>
              </a:rPr>
              <a:t>Table Top Discussion: What is the Program Vitality Report for?</a:t>
            </a:r>
          </a:p>
        </p:txBody>
      </p:sp>
    </p:spTree>
    <p:extLst>
      <p:ext uri="{BB962C8B-B14F-4D97-AF65-F5344CB8AC3E}">
        <p14:creationId xmlns:p14="http://schemas.microsoft.com/office/powerpoint/2010/main" val="102653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394" y="1"/>
            <a:ext cx="3682313" cy="6858000"/>
          </a:xfrm>
        </p:spPr>
        <p:txBody>
          <a:bodyPr/>
          <a:lstStyle/>
          <a:p>
            <a:r>
              <a:rPr lang="en-US" b="1" dirty="0">
                <a:latin typeface="Avenir Heavy"/>
              </a:rPr>
              <a:t>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057" y="0"/>
            <a:ext cx="7078474" cy="6858000"/>
          </a:xfrm>
        </p:spPr>
        <p:txBody>
          <a:bodyPr anchor="ctr">
            <a:noAutofit/>
          </a:bodyPr>
          <a:lstStyle/>
          <a:p>
            <a:r>
              <a:rPr lang="en-US" sz="3200" dirty="0">
                <a:latin typeface="Avenir Heavy"/>
                <a:ea typeface="+mn-lt"/>
                <a:cs typeface="+mn-lt"/>
              </a:rPr>
              <a:t>How has your program used the vitality report in prior years?</a:t>
            </a:r>
            <a:endParaRPr lang="en-US" sz="3200">
              <a:latin typeface="Avenir Heavy"/>
              <a:cs typeface="Calibri"/>
            </a:endParaRP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What types of decisions can/should be made using the vitality report?</a:t>
            </a: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Does it have the relevant information to make the decisions you need to make?</a:t>
            </a: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What role should the vitality report play for other evaluation activities related to things such as the Personalized Learning Pathways initiative, Program Review, etc.?</a:t>
            </a:r>
          </a:p>
        </p:txBody>
      </p:sp>
    </p:spTree>
    <p:extLst>
      <p:ext uri="{BB962C8B-B14F-4D97-AF65-F5344CB8AC3E}">
        <p14:creationId xmlns:p14="http://schemas.microsoft.com/office/powerpoint/2010/main" val="52066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013" y="2928889"/>
            <a:ext cx="8708572" cy="120629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ts val="4300"/>
              </a:lnSpc>
            </a:pPr>
            <a:r>
              <a:rPr lang="en-US" sz="4000" spc="300" dirty="0">
                <a:solidFill>
                  <a:schemeClr val="bg1"/>
                </a:solidFill>
                <a:latin typeface="Gotham Black"/>
              </a:rPr>
              <a:t>Table Top Discussion: Academic Program Vitality</a:t>
            </a:r>
          </a:p>
        </p:txBody>
      </p:sp>
    </p:spTree>
    <p:extLst>
      <p:ext uri="{BB962C8B-B14F-4D97-AF65-F5344CB8AC3E}">
        <p14:creationId xmlns:p14="http://schemas.microsoft.com/office/powerpoint/2010/main" val="1080113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394" y="1"/>
            <a:ext cx="3682313" cy="6858000"/>
          </a:xfrm>
        </p:spPr>
        <p:txBody>
          <a:bodyPr/>
          <a:lstStyle/>
          <a:p>
            <a:r>
              <a:rPr lang="en-US" b="1" dirty="0">
                <a:latin typeface="Avenir Heavy"/>
              </a:rPr>
              <a:t>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057" y="0"/>
            <a:ext cx="7078474" cy="6858000"/>
          </a:xfrm>
        </p:spPr>
        <p:txBody>
          <a:bodyPr anchor="ctr">
            <a:noAutofit/>
          </a:bodyPr>
          <a:lstStyle/>
          <a:p>
            <a:r>
              <a:rPr lang="en-US" sz="3200" dirty="0">
                <a:latin typeface="Avenir Heavy"/>
                <a:ea typeface="+mn-lt"/>
                <a:cs typeface="+mn-lt"/>
              </a:rPr>
              <a:t>What measures are most important for understanding the health of an academic program?</a:t>
            </a:r>
            <a:endParaRPr lang="en-US" sz="3200">
              <a:latin typeface="Avenir Heavy"/>
              <a:cs typeface="Calibri"/>
            </a:endParaRP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What additional metrics should be prioritized?  How would they be used?</a:t>
            </a: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Are there metrics in use for workforce programs that are not useful for academic programs?</a:t>
            </a:r>
          </a:p>
          <a:p>
            <a:r>
              <a:rPr lang="en-US" sz="3200" dirty="0">
                <a:latin typeface="Avenir Heavy"/>
                <a:ea typeface="+mn-lt"/>
                <a:cs typeface="+mn-lt"/>
              </a:rPr>
              <a:t>How might a vitality process integrate with the four-year program review?</a:t>
            </a:r>
          </a:p>
        </p:txBody>
      </p:sp>
    </p:spTree>
    <p:extLst>
      <p:ext uri="{BB962C8B-B14F-4D97-AF65-F5344CB8AC3E}">
        <p14:creationId xmlns:p14="http://schemas.microsoft.com/office/powerpoint/2010/main" val="2185458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013" y="2383004"/>
            <a:ext cx="8708572" cy="229806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ts val="4300"/>
              </a:lnSpc>
            </a:pPr>
            <a:r>
              <a:rPr lang="en-US" sz="4000" spc="300" dirty="0">
                <a:solidFill>
                  <a:schemeClr val="bg1"/>
                </a:solidFill>
                <a:latin typeface="Gotham Black"/>
              </a:rPr>
              <a:t>Report Out</a:t>
            </a:r>
          </a:p>
          <a:p>
            <a:pPr>
              <a:lnSpc>
                <a:spcPts val="4300"/>
              </a:lnSpc>
            </a:pPr>
            <a:endParaRPr lang="en-US" sz="4000" spc="300" dirty="0">
              <a:solidFill>
                <a:schemeClr val="bg1"/>
              </a:solidFill>
              <a:latin typeface="Gotham Black"/>
            </a:endParaRPr>
          </a:p>
          <a:p>
            <a:pPr>
              <a:lnSpc>
                <a:spcPts val="4300"/>
              </a:lnSpc>
            </a:pPr>
            <a:r>
              <a:rPr lang="en-US" sz="4000" spc="300" dirty="0">
                <a:solidFill>
                  <a:schemeClr val="accent1">
                    <a:lumMod val="60000"/>
                    <a:lumOff val="40000"/>
                  </a:schemeClr>
                </a:solidFill>
                <a:latin typeface="Gotham Black"/>
              </a:rPr>
              <a:t>What are 1 to 2 key points from your discussion?</a:t>
            </a:r>
          </a:p>
        </p:txBody>
      </p:sp>
    </p:spTree>
    <p:extLst>
      <p:ext uri="{BB962C8B-B14F-4D97-AF65-F5344CB8AC3E}">
        <p14:creationId xmlns:p14="http://schemas.microsoft.com/office/powerpoint/2010/main" val="53968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27448" y="1334530"/>
            <a:ext cx="7253872" cy="58694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500"/>
              </a:lnSpc>
            </a:pPr>
            <a:r>
              <a:rPr lang="en-US" sz="9600" b="1" dirty="0">
                <a:latin typeface="Gotham Black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1530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5C3A2-735F-8828-8DDC-4AE4E46E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 Nova"/>
                <a:cs typeface="Calibri Light"/>
              </a:rPr>
              <a:t>Agenda</a:t>
            </a:r>
            <a:endParaRPr lang="en-US" sz="3600" b="1">
              <a:latin typeface="Arial Nov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2C2E-924C-40C7-3848-A5B05083F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romanUcPeriod"/>
            </a:pPr>
            <a:r>
              <a:rPr lang="en-US" dirty="0">
                <a:latin typeface="Arial Nova"/>
                <a:ea typeface="+mn-lt"/>
                <a:cs typeface="+mn-lt"/>
              </a:rPr>
              <a:t>Tracking Program Vitality</a:t>
            </a:r>
          </a:p>
          <a:p>
            <a:pPr marL="514350" indent="-514350">
              <a:buAutoNum type="romanUcPeriod"/>
            </a:pPr>
            <a:r>
              <a:rPr lang="en-US" dirty="0">
                <a:latin typeface="Arial Nova"/>
                <a:ea typeface="+mn-lt"/>
                <a:cs typeface="+mn-lt"/>
              </a:rPr>
              <a:t>Table Top Discussion: What do good vitality metrics look like?</a:t>
            </a:r>
          </a:p>
          <a:p>
            <a:pPr marL="514350" indent="-514350">
              <a:buAutoNum type="romanUcPeriod"/>
            </a:pPr>
            <a:r>
              <a:rPr lang="en-US" dirty="0">
                <a:latin typeface="Arial Nova"/>
                <a:ea typeface="+mn-lt"/>
                <a:cs typeface="+mn-lt"/>
              </a:rPr>
              <a:t>Table Top Discussion: What is the Program Vitality Report for?</a:t>
            </a:r>
          </a:p>
          <a:p>
            <a:pPr marL="514350" indent="-514350">
              <a:buAutoNum type="romanUcPeriod"/>
            </a:pPr>
            <a:r>
              <a:rPr lang="en-US" dirty="0">
                <a:latin typeface="Arial Nova"/>
                <a:ea typeface="+mn-lt"/>
                <a:cs typeface="+mn-lt"/>
              </a:rPr>
              <a:t>Table Top Discussion: Academic Program Vitality</a:t>
            </a:r>
            <a:endParaRPr lang="en-US" dirty="0"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val="169987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013" y="3204605"/>
            <a:ext cx="8708572" cy="65485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ts val="4300"/>
              </a:lnSpc>
            </a:pPr>
            <a:r>
              <a:rPr lang="en-US" sz="4400" spc="300" dirty="0">
                <a:solidFill>
                  <a:schemeClr val="bg1"/>
                </a:solidFill>
                <a:latin typeface="Gotham Black"/>
              </a:rPr>
              <a:t>Tracking Program Vitality</a:t>
            </a:r>
            <a:endParaRPr lang="en-US" dirty="0">
              <a:solidFill>
                <a:schemeClr val="bg1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1186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41408-243C-2E68-9721-6E446E87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"/>
                <a:cs typeface="Calibri Light"/>
              </a:rPr>
              <a:t>Program Vitality Overview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7F8E1-EA52-3725-00B8-4547753AE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 Nova"/>
                <a:cs typeface="Calibri"/>
              </a:rPr>
              <a:t>Until 2020, program vitality report followed manual procedure dating back to 1999.</a:t>
            </a:r>
          </a:p>
          <a:p>
            <a:r>
              <a:rPr lang="en-US" dirty="0">
                <a:latin typeface="Arial Nova"/>
                <a:cs typeface="Calibri"/>
              </a:rPr>
              <a:t>Program Vitality data were primarily used as part of program review.</a:t>
            </a:r>
          </a:p>
          <a:p>
            <a:r>
              <a:rPr lang="en-US" dirty="0">
                <a:latin typeface="Arial Nova"/>
                <a:cs typeface="Calibri"/>
              </a:rPr>
              <a:t>The Program Vitality Task Force was convened to create a better, more automated tool.</a:t>
            </a:r>
          </a:p>
        </p:txBody>
      </p:sp>
    </p:spTree>
    <p:extLst>
      <p:ext uri="{BB962C8B-B14F-4D97-AF65-F5344CB8AC3E}">
        <p14:creationId xmlns:p14="http://schemas.microsoft.com/office/powerpoint/2010/main" val="264331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5" y="1"/>
            <a:ext cx="3682313" cy="6858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Heavy"/>
              </a:rPr>
              <a:t>2020 Program Vitality Report</a:t>
            </a:r>
            <a:endParaRPr lang="en-US" sz="3600" dirty="0">
              <a:latin typeface="Avenir Heavy"/>
            </a:endParaRPr>
          </a:p>
        </p:txBody>
      </p:sp>
      <p:pic>
        <p:nvPicPr>
          <p:cNvPr id="6" name="Picture 6" descr="Table&#10;&#10;Description automatically generated">
            <a:extLst>
              <a:ext uri="{FF2B5EF4-FFF2-40B4-BE49-F238E27FC236}">
                <a16:creationId xmlns:a16="http://schemas.microsoft.com/office/drawing/2014/main" id="{4737AA47-747B-F7F7-4321-06896F4D2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32777"/>
            <a:ext cx="8234855" cy="672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1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5" y="1"/>
            <a:ext cx="3682313" cy="6858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Heavy"/>
              </a:rPr>
              <a:t>2020 Program Vitality Report</a:t>
            </a:r>
            <a:endParaRPr lang="en-US" sz="3600" dirty="0"/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1983F97B-8E0A-C13C-E867-10F2DA150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538" y="36165"/>
            <a:ext cx="6448096" cy="3593152"/>
          </a:xfrm>
          <a:prstGeom prst="rect">
            <a:avLst/>
          </a:prstGeom>
        </p:spPr>
      </p:pic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F938CF1A-357A-CEF9-3376-694B5BDB3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745" y="1914559"/>
            <a:ext cx="5922579" cy="481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5" y="1"/>
            <a:ext cx="3682313" cy="6858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Heavy"/>
              </a:rPr>
              <a:t>2022 Program Vitality Report</a:t>
            </a:r>
            <a:endParaRPr lang="en-US" sz="3600" dirty="0"/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B2CC24D3-602E-7553-F48A-1006F741A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986" y="6297"/>
            <a:ext cx="8655268" cy="671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1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5" y="1"/>
            <a:ext cx="3682313" cy="6858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Heavy"/>
              </a:rPr>
              <a:t>2022 Program Vitality Report</a:t>
            </a:r>
            <a:endParaRPr lang="en-US" sz="3600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844A955-AC9A-B521-0596-FCABAFAE4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124" y="19636"/>
            <a:ext cx="6526923" cy="3218934"/>
          </a:xfrm>
          <a:prstGeom prst="rect">
            <a:avLst/>
          </a:prstGeom>
        </p:spPr>
      </p:pic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09D69FBC-440E-9D84-0C9A-2DB170CFD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951" y="1639150"/>
            <a:ext cx="6172200" cy="3027907"/>
          </a:xfrm>
          <a:prstGeom prst="rect">
            <a:avLst/>
          </a:prstGeom>
        </p:spPr>
      </p:pic>
      <p:pic>
        <p:nvPicPr>
          <p:cNvPr id="5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8C2E71CC-1D82-3C2E-B0DA-CA933DF58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0688" y="3336099"/>
            <a:ext cx="6172199" cy="30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3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013" y="2928889"/>
            <a:ext cx="8708572" cy="120629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ts val="4300"/>
              </a:lnSpc>
            </a:pPr>
            <a:r>
              <a:rPr lang="en-US" sz="4400" spc="300" dirty="0">
                <a:solidFill>
                  <a:schemeClr val="bg1"/>
                </a:solidFill>
                <a:latin typeface="Gotham Black"/>
              </a:rPr>
              <a:t>Table Top Discussion: What do good vitality metrics look like?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7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CC Colors">
      <a:dk1>
        <a:srgbClr val="000000"/>
      </a:dk1>
      <a:lt1>
        <a:srgbClr val="FFFFFF"/>
      </a:lt1>
      <a:dk2>
        <a:srgbClr val="555659"/>
      </a:dk2>
      <a:lt2>
        <a:srgbClr val="8A8A8D"/>
      </a:lt2>
      <a:accent1>
        <a:srgbClr val="FFB819"/>
      </a:accent1>
      <a:accent2>
        <a:srgbClr val="EF7622"/>
      </a:accent2>
      <a:accent3>
        <a:srgbClr val="D9272E"/>
      </a:accent3>
      <a:accent4>
        <a:srgbClr val="6CC049"/>
      </a:accent4>
      <a:accent5>
        <a:srgbClr val="0093C9"/>
      </a:accent5>
      <a:accent6>
        <a:srgbClr val="E56385"/>
      </a:accent6>
      <a:hlink>
        <a:srgbClr val="0075C9"/>
      </a:hlink>
      <a:folHlink>
        <a:srgbClr val="490D6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ts val="4300"/>
          </a:lnSpc>
          <a:defRPr sz="3600" dirty="0" smtClean="0">
            <a:latin typeface="Avenir Book" charset="0"/>
            <a:ea typeface="Avenir Book" charset="0"/>
            <a:cs typeface="Avenir Book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CC-BrandedSlideshow2018" id="{E9D08EA7-F23D-4344-8FFC-EDF9EED30413}" vid="{FF91048F-7044-9C42-872C-FCC103ADDA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HCC-BrandedSlideshow2018</Template>
  <TotalTime>0</TotalTime>
  <Words>104</Words>
  <Application>Microsoft Office PowerPoint</Application>
  <PresentationFormat>Widescreen</PresentationFormat>
  <Paragraphs>31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Program Vitality</vt:lpstr>
      <vt:lpstr>Agenda</vt:lpstr>
      <vt:lpstr>PowerPoint Presentation</vt:lpstr>
      <vt:lpstr>Program Vitality Overview </vt:lpstr>
      <vt:lpstr>2020 Program Vitality Report</vt:lpstr>
      <vt:lpstr>2020 Program Vitality Report</vt:lpstr>
      <vt:lpstr>2022 Program Vitality Report</vt:lpstr>
      <vt:lpstr>2022 Program Vitality Report</vt:lpstr>
      <vt:lpstr>PowerPoint Presentation</vt:lpstr>
      <vt:lpstr>Guiding Questions</vt:lpstr>
      <vt:lpstr>PowerPoint Presentation</vt:lpstr>
      <vt:lpstr>Guiding Questions</vt:lpstr>
      <vt:lpstr>PowerPoint Presentation</vt:lpstr>
      <vt:lpstr>Guiding Questions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here.</dc:title>
  <dc:creator>Miguel Ramos</dc:creator>
  <cp:lastModifiedBy>Miguel Ramos</cp:lastModifiedBy>
  <cp:revision>252</cp:revision>
  <dcterms:created xsi:type="dcterms:W3CDTF">2022-01-19T21:55:56Z</dcterms:created>
  <dcterms:modified xsi:type="dcterms:W3CDTF">2022-04-11T20:56:20Z</dcterms:modified>
</cp:coreProperties>
</file>